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bccfa294e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bccfa294e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ccfa294e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ccfa294e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bccfa294e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bccfa294e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ccfa294e3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ccfa294e3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ccfa294e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ccfa294e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ccfa294e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bccfa294e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bccfa294e3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bccfa294e3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bccfa294e3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bccfa294e3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ccfa294e3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bccfa294e3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bccfa294e3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bccfa294e3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b229da115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b229da115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a26a9fa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a26a9fa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6a26a9fa7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6a26a9fa7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a26a9fa7f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6a26a9fa7f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6a26a9fa7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6a26a9fa7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a26a9fa7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a26a9fa7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6a26a9fa7f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6a26a9fa7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229da11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b229da11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229da11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b229da11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44199bd204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44199bd204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6a03f82d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6a03f82d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a0dd5ab9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a0dd5ab9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6a0dd5ab9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6a0dd5ab9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6a0dd5ab9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6a0dd5ab9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bccfa294e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bccfa294e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eeexplore.ieee.org/document/9770105" TargetMode="External"/><Relationship Id="rId4" Type="http://schemas.openxmlformats.org/officeDocument/2006/relationships/hyperlink" Target="https://ieeexplore.ieee.org/document/7115395" TargetMode="External"/><Relationship Id="rId5" Type="http://schemas.openxmlformats.org/officeDocument/2006/relationships/hyperlink" Target="https://ieeexplore.ieee.org/document/10176955" TargetMode="External"/><Relationship Id="rId6" Type="http://schemas.openxmlformats.org/officeDocument/2006/relationships/hyperlink" Target="https://ieeexplore.ieee.org/document/102561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osti.gov/servlets/purl/1646564"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martinhenze.de/wp-content/papercite-data/pdf/bsl+23.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afdc.energy.gov/evi-pro-li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matplotlib.org/ipympl/" TargetMode="Externa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9.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a:t>https://powercybertestbed.ece.iastate.edu/</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PUSH ALL WORK TO GITLAB AND IN VM!!!!!1!!!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u="sng">
                <a:solidFill>
                  <a:schemeClr val="hlink"/>
                </a:solidFill>
                <a:hlinkClick r:id="rId3"/>
              </a:rPr>
              <a:t>https://ieeexplore.ieee.org/document/9770105</a:t>
            </a:r>
            <a:r>
              <a:rPr lang="en"/>
              <a:t> - Cyber Attack Sequences Generation for Electric Power Grid</a:t>
            </a:r>
            <a:endParaRPr/>
          </a:p>
          <a:p>
            <a:pPr indent="0" lvl="0" marL="0" rtl="0" algn="l">
              <a:spcBef>
                <a:spcPts val="1200"/>
              </a:spcBef>
              <a:spcAft>
                <a:spcPts val="0"/>
              </a:spcAft>
              <a:buNone/>
            </a:pPr>
            <a:r>
              <a:rPr lang="en" u="sng">
                <a:solidFill>
                  <a:schemeClr val="hlink"/>
                </a:solidFill>
                <a:hlinkClick r:id="rId4"/>
              </a:rPr>
              <a:t>https://ieeexplore.ieee.org/document/7115395</a:t>
            </a:r>
            <a:r>
              <a:rPr lang="en"/>
              <a:t> - Integrated simulation to analyze the impact of cyber-attacks on the power grid</a:t>
            </a:r>
            <a:endParaRPr/>
          </a:p>
          <a:p>
            <a:pPr indent="0" lvl="0" marL="0" rtl="0" algn="l">
              <a:spcBef>
                <a:spcPts val="1200"/>
              </a:spcBef>
              <a:spcAft>
                <a:spcPts val="0"/>
              </a:spcAft>
              <a:buNone/>
            </a:pPr>
            <a:r>
              <a:rPr lang="en" u="sng">
                <a:solidFill>
                  <a:schemeClr val="hlink"/>
                </a:solidFill>
                <a:hlinkClick r:id="rId5"/>
              </a:rPr>
              <a:t>https://ieeexplore.ieee.org/document/10176955</a:t>
            </a:r>
            <a:r>
              <a:rPr lang="en"/>
              <a:t> - Cyber Attack Simulation and Detection in Digital Substation</a:t>
            </a:r>
            <a:endParaRPr/>
          </a:p>
          <a:p>
            <a:pPr indent="0" lvl="0" marL="0" rtl="0" algn="l">
              <a:spcBef>
                <a:spcPts val="1200"/>
              </a:spcBef>
              <a:spcAft>
                <a:spcPts val="1200"/>
              </a:spcAft>
              <a:buNone/>
            </a:pPr>
            <a:r>
              <a:rPr lang="en" u="sng">
                <a:solidFill>
                  <a:schemeClr val="hlink"/>
                </a:solidFill>
                <a:hlinkClick r:id="rId6"/>
              </a:rPr>
              <a:t>https://ieeexplore.ieee.org/document/10256104</a:t>
            </a:r>
            <a:r>
              <a:rPr lang="en"/>
              <a:t> - Cyber Attacks on Power Grids: Causes and Propagation of Cascading Failures - (following up more on this one. Was not able to read through all of it. It does have an in-depth </a:t>
            </a:r>
            <a:r>
              <a:rPr lang="en"/>
              <a:t>analysis</a:t>
            </a:r>
            <a:r>
              <a:rPr lang="en"/>
              <a:t> of multiple different cascading failures that could be useful)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Future Work</a:t>
            </a:r>
            <a:endParaRPr/>
          </a:p>
        </p:txBody>
      </p:sp>
      <p:sp>
        <p:nvSpPr>
          <p:cNvPr id="117" name="Google Shape;11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Look more into documentation and research papers for </a:t>
            </a:r>
            <a:r>
              <a:rPr lang="en"/>
              <a:t>attacks to help in creating/finalizing the attack plan.</a:t>
            </a:r>
            <a:endParaRPr/>
          </a:p>
          <a:p>
            <a:pPr indent="-342900" lvl="0" marL="457200" rtl="0" algn="l">
              <a:spcBef>
                <a:spcPts val="0"/>
              </a:spcBef>
              <a:spcAft>
                <a:spcPts val="0"/>
              </a:spcAft>
              <a:buSzPts val="1800"/>
              <a:buChar char="●"/>
            </a:pPr>
            <a:r>
              <a:rPr lang="en"/>
              <a:t>Work with Matt and Thommy to understand the specifics and anything EE related.</a:t>
            </a:r>
            <a:endParaRPr/>
          </a:p>
          <a:p>
            <a:pPr indent="-342900" lvl="0" marL="457200" rtl="0" algn="l">
              <a:spcBef>
                <a:spcPts val="0"/>
              </a:spcBef>
              <a:spcAft>
                <a:spcPts val="0"/>
              </a:spcAft>
              <a:buSzPts val="1800"/>
              <a:buChar char="●"/>
            </a:pPr>
            <a:r>
              <a:rPr lang="en"/>
              <a:t>Get started on the Midterm Review presentation that is due on the 6th.</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 </a:t>
            </a:r>
            <a:endParaRPr/>
          </a:p>
        </p:txBody>
      </p:sp>
      <p:sp>
        <p:nvSpPr>
          <p:cNvPr id="123" name="Google Shape;123;p24"/>
          <p:cNvSpPr txBox="1"/>
          <p:nvPr>
            <p:ph idx="1" type="body"/>
          </p:nvPr>
        </p:nvSpPr>
        <p:spPr>
          <a:xfrm>
            <a:off x="311700" y="1152475"/>
            <a:ext cx="56475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Found examples of government sponsored research emulating cyber attacks on a grid. </a:t>
            </a:r>
            <a:r>
              <a:rPr lang="en" u="sng">
                <a:solidFill>
                  <a:schemeClr val="hlink"/>
                </a:solidFill>
                <a:hlinkClick r:id="rId3"/>
              </a:rPr>
              <a:t>Link</a:t>
            </a:r>
            <a:endParaRPr/>
          </a:p>
          <a:p>
            <a:pPr indent="0" lvl="0" marL="0" rtl="0" algn="l">
              <a:spcBef>
                <a:spcPts val="1200"/>
              </a:spcBef>
              <a:spcAft>
                <a:spcPts val="0"/>
              </a:spcAft>
              <a:buNone/>
            </a:pPr>
            <a:r>
              <a:rPr lang="en"/>
              <a:t>The study seems to use ns-3 to simulate the network  instead of docker</a:t>
            </a:r>
            <a:endParaRPr/>
          </a:p>
          <a:p>
            <a:pPr indent="0" lvl="0" marL="0" rtl="0" algn="l">
              <a:spcBef>
                <a:spcPts val="1200"/>
              </a:spcBef>
              <a:spcAft>
                <a:spcPts val="1200"/>
              </a:spcAft>
              <a:buNone/>
            </a:pPr>
            <a:r>
              <a:rPr lang="en"/>
              <a:t>They have pretty well documented attacks within the paper (Going to talk with the team about feasibility) </a:t>
            </a:r>
            <a:endParaRPr/>
          </a:p>
        </p:txBody>
      </p:sp>
      <p:pic>
        <p:nvPicPr>
          <p:cNvPr id="124" name="Google Shape;124;p24"/>
          <p:cNvPicPr preferRelativeResize="0"/>
          <p:nvPr/>
        </p:nvPicPr>
        <p:blipFill>
          <a:blip r:embed="rId4">
            <a:alphaModFix/>
          </a:blip>
          <a:stretch>
            <a:fillRect/>
          </a:stretch>
        </p:blipFill>
        <p:spPr>
          <a:xfrm>
            <a:off x="5795700" y="123138"/>
            <a:ext cx="3162300" cy="3933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Work </a:t>
            </a:r>
            <a:endParaRPr/>
          </a:p>
        </p:txBody>
      </p:sp>
      <p:sp>
        <p:nvSpPr>
          <p:cNvPr id="130" name="Google Shape;13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Another university in Germany did a similar type of project with different systems. </a:t>
            </a:r>
            <a:endParaRPr/>
          </a:p>
          <a:p>
            <a:pPr indent="0" lvl="0" marL="0" rtl="0" algn="l">
              <a:spcBef>
                <a:spcPts val="1200"/>
              </a:spcBef>
              <a:spcAft>
                <a:spcPts val="0"/>
              </a:spcAft>
              <a:buNone/>
            </a:pPr>
            <a:r>
              <a:rPr lang="en" u="sng">
                <a:solidFill>
                  <a:schemeClr val="hlink"/>
                </a:solidFill>
                <a:hlinkClick r:id="rId3"/>
              </a:rPr>
              <a:t>Link</a:t>
            </a:r>
            <a:r>
              <a:rPr lang="en"/>
              <a:t> They also had well documented types of attacks I’m looking to do a </a:t>
            </a:r>
            <a:r>
              <a:rPr lang="en"/>
              <a:t>feasibility</a:t>
            </a:r>
            <a:r>
              <a:rPr lang="en"/>
              <a:t> check with.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Zach - Future Work </a:t>
            </a:r>
            <a:endParaRPr/>
          </a:p>
        </p:txBody>
      </p:sp>
      <p:sp>
        <p:nvSpPr>
          <p:cNvPr id="136" name="Google Shape;136;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Get with team and go over attacks listed in the first paper presented to see if any of them would work well in our project. </a:t>
            </a:r>
            <a:endParaRPr/>
          </a:p>
          <a:p>
            <a:pPr indent="0" lvl="0" marL="0" rtl="0" algn="l">
              <a:spcBef>
                <a:spcPts val="1200"/>
              </a:spcBef>
              <a:spcAft>
                <a:spcPts val="1200"/>
              </a:spcAft>
              <a:buNone/>
            </a:pPr>
            <a:r>
              <a:rPr lang="en"/>
              <a:t>Catch up with Tommy and Dss-python. See what can be done to help get it working with HELICS and DER.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42" name="Google Shape;14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Explored importing real load EV load profiles for the Sante Fe area to match our DSS simulation</a:t>
            </a:r>
            <a:endParaRPr/>
          </a:p>
          <a:p>
            <a:pPr indent="-342900" lvl="0" marL="457200" rtl="0" algn="l">
              <a:spcBef>
                <a:spcPts val="0"/>
              </a:spcBef>
              <a:spcAft>
                <a:spcPts val="0"/>
              </a:spcAft>
              <a:buSzPts val="1800"/>
              <a:buChar char="●"/>
            </a:pPr>
            <a:r>
              <a:rPr lang="en"/>
              <a:t>Used the US Department of </a:t>
            </a:r>
            <a:r>
              <a:rPr lang="en"/>
              <a:t>energy</a:t>
            </a:r>
            <a:r>
              <a:rPr lang="en"/>
              <a:t> website to view load profile data</a:t>
            </a:r>
            <a:endParaRPr/>
          </a:p>
          <a:p>
            <a:pPr indent="-342900" lvl="0" marL="457200" rtl="0" algn="l">
              <a:spcBef>
                <a:spcPts val="0"/>
              </a:spcBef>
              <a:spcAft>
                <a:spcPts val="0"/>
              </a:spcAft>
              <a:buSzPts val="1800"/>
              <a:buChar char="●"/>
            </a:pPr>
            <a:r>
              <a:rPr lang="en" u="sng">
                <a:solidFill>
                  <a:schemeClr val="hlink"/>
                </a:solidFill>
                <a:hlinkClick r:id="rId3"/>
              </a:rPr>
              <a:t>https://afdc.energy.gov/evi-pro-lite</a:t>
            </a:r>
            <a:r>
              <a:rPr lang="en"/>
              <a:t> </a:t>
            </a:r>
            <a:endParaRPr/>
          </a:p>
          <a:p>
            <a:pPr indent="-342900" lvl="0" marL="457200" rtl="0" algn="l">
              <a:spcBef>
                <a:spcPts val="0"/>
              </a:spcBef>
              <a:spcAft>
                <a:spcPts val="0"/>
              </a:spcAft>
              <a:buSzPts val="1800"/>
              <a:buChar char="●"/>
            </a:pPr>
            <a:r>
              <a:rPr lang="en"/>
              <a:t>When downloading the load profile data, it is a very poorly formatter csv file</a:t>
            </a:r>
            <a:endParaRPr/>
          </a:p>
          <a:p>
            <a:pPr indent="-317500" lvl="1" marL="914400" rtl="0" algn="l">
              <a:spcBef>
                <a:spcPts val="0"/>
              </a:spcBef>
              <a:spcAft>
                <a:spcPts val="0"/>
              </a:spcAft>
              <a:buSzPts val="1400"/>
              <a:buChar char="○"/>
            </a:pPr>
            <a:r>
              <a:rPr lang="en"/>
              <a:t>There was no time variable in the csv data</a:t>
            </a:r>
            <a:endParaRPr/>
          </a:p>
          <a:p>
            <a:pPr indent="-317500" lvl="1" marL="914400" rtl="0" algn="l">
              <a:spcBef>
                <a:spcPts val="0"/>
              </a:spcBef>
              <a:spcAft>
                <a:spcPts val="0"/>
              </a:spcAft>
              <a:buSzPts val="1400"/>
              <a:buChar char="○"/>
            </a:pPr>
            <a:r>
              <a:rPr lang="en"/>
              <a:t>The output graphs on the website seem very off?</a:t>
            </a:r>
            <a:endParaRPr/>
          </a:p>
          <a:p>
            <a:pPr indent="-317500" lvl="1" marL="914400" rtl="0" algn="l">
              <a:spcBef>
                <a:spcPts val="0"/>
              </a:spcBef>
              <a:spcAft>
                <a:spcPts val="0"/>
              </a:spcAft>
              <a:buSzPts val="1400"/>
              <a:buChar char="○"/>
            </a:pPr>
            <a:r>
              <a:rPr lang="en"/>
              <a:t>The data provided in the load profile csv appear to be power values instead of voltage and current</a:t>
            </a:r>
            <a:endParaRPr/>
          </a:p>
          <a:p>
            <a:pPr indent="-342900" lvl="0" marL="457200" rtl="0" algn="l">
              <a:spcBef>
                <a:spcPts val="0"/>
              </a:spcBef>
              <a:spcAft>
                <a:spcPts val="0"/>
              </a:spcAft>
              <a:buSzPts val="1800"/>
              <a:buChar char="●"/>
            </a:pPr>
            <a:r>
              <a:rPr lang="en"/>
              <a:t>Could not find any other sources of load profile data that could be downloaded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48" name="Google Shape;14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 am not sure we will be able to use this data in our simulation, but it could be possible to model something similar</a:t>
            </a:r>
            <a:endParaRPr/>
          </a:p>
          <a:p>
            <a:pPr indent="-342900" lvl="0" marL="457200" rtl="0" algn="l">
              <a:spcBef>
                <a:spcPts val="0"/>
              </a:spcBef>
              <a:spcAft>
                <a:spcPts val="0"/>
              </a:spcAft>
              <a:buSzPts val="1800"/>
              <a:buChar char="●"/>
            </a:pPr>
            <a:r>
              <a:rPr lang="en"/>
              <a:t>If we want to model thousands of EVs, we will need to configure thousands of EV instances in the .json file. Is there a way to work around this?</a:t>
            </a:r>
            <a:endParaRPr/>
          </a:p>
          <a:p>
            <a:pPr indent="-342900" lvl="0" marL="457200" rtl="0" algn="l">
              <a:spcBef>
                <a:spcPts val="0"/>
              </a:spcBef>
              <a:spcAft>
                <a:spcPts val="0"/>
              </a:spcAft>
              <a:buSzPts val="1800"/>
              <a:buChar char="●"/>
            </a:pPr>
            <a:r>
              <a:rPr lang="en"/>
              <a:t>I think we can model these loads based on other data provided by the </a:t>
            </a:r>
            <a:r>
              <a:rPr lang="en"/>
              <a:t>website i.e. percentage of vehicle types, percentage of charging level used, and which charging application used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9"/>
          <p:cNvSpPr txBox="1"/>
          <p:nvPr>
            <p:ph type="title"/>
          </p:nvPr>
        </p:nvSpPr>
        <p:spPr>
          <a:xfrm>
            <a:off x="311700" y="422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54" name="Google Shape;154;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sizes and probabilities of each battery size can be changed in the simulation using the code below</a:t>
            </a:r>
            <a:endParaRPr/>
          </a:p>
          <a:p>
            <a:pPr indent="0" lvl="0" marL="0" rtl="0" algn="l">
              <a:spcBef>
                <a:spcPts val="1200"/>
              </a:spcBef>
              <a:spcAft>
                <a:spcPts val="1200"/>
              </a:spcAft>
              <a:buNone/>
            </a:pPr>
            <a:r>
              <a:t/>
            </a:r>
            <a:endParaRPr/>
          </a:p>
        </p:txBody>
      </p:sp>
      <p:pic>
        <p:nvPicPr>
          <p:cNvPr id="155" name="Google Shape;155;p29"/>
          <p:cNvPicPr preferRelativeResize="0"/>
          <p:nvPr/>
        </p:nvPicPr>
        <p:blipFill>
          <a:blip r:embed="rId3">
            <a:alphaModFix/>
          </a:blip>
          <a:stretch>
            <a:fillRect/>
          </a:stretch>
        </p:blipFill>
        <p:spPr>
          <a:xfrm>
            <a:off x="311688" y="1879238"/>
            <a:ext cx="6219825" cy="2124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Work</a:t>
            </a:r>
            <a:endParaRPr/>
          </a:p>
        </p:txBody>
      </p:sp>
      <p:sp>
        <p:nvSpPr>
          <p:cNvPr id="161" name="Google Shape;16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Charging levels and probability of which charging level used can be changed with the code below</a:t>
            </a:r>
            <a:endParaRPr/>
          </a:p>
          <a:p>
            <a:pPr indent="0" lvl="0" marL="0" rtl="0" algn="l">
              <a:spcBef>
                <a:spcPts val="1200"/>
              </a:spcBef>
              <a:spcAft>
                <a:spcPts val="1200"/>
              </a:spcAft>
              <a:buNone/>
            </a:pPr>
            <a:r>
              <a:t/>
            </a:r>
            <a:endParaRPr/>
          </a:p>
        </p:txBody>
      </p:sp>
      <p:pic>
        <p:nvPicPr>
          <p:cNvPr id="162" name="Google Shape;162;p30"/>
          <p:cNvPicPr preferRelativeResize="0"/>
          <p:nvPr/>
        </p:nvPicPr>
        <p:blipFill>
          <a:blip r:embed="rId3">
            <a:alphaModFix/>
          </a:blip>
          <a:stretch>
            <a:fillRect/>
          </a:stretch>
        </p:blipFill>
        <p:spPr>
          <a:xfrm>
            <a:off x="311699" y="1863925"/>
            <a:ext cx="3693725" cy="1256000"/>
          </a:xfrm>
          <a:prstGeom prst="rect">
            <a:avLst/>
          </a:prstGeom>
          <a:noFill/>
          <a:ln>
            <a:noFill/>
          </a:ln>
        </p:spPr>
      </p:pic>
      <p:pic>
        <p:nvPicPr>
          <p:cNvPr id="163" name="Google Shape;163;p30"/>
          <p:cNvPicPr preferRelativeResize="0"/>
          <p:nvPr/>
        </p:nvPicPr>
        <p:blipFill>
          <a:blip r:embed="rId4">
            <a:alphaModFix/>
          </a:blip>
          <a:stretch>
            <a:fillRect/>
          </a:stretch>
        </p:blipFill>
        <p:spPr>
          <a:xfrm>
            <a:off x="311700" y="3119924"/>
            <a:ext cx="3693725" cy="16259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Matt - Next weeks plan</a:t>
            </a:r>
            <a:endParaRPr/>
          </a:p>
        </p:txBody>
      </p:sp>
      <p:sp>
        <p:nvSpPr>
          <p:cNvPr id="169" name="Google Shape;169;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Should I look further into importing </a:t>
            </a:r>
            <a:r>
              <a:rPr lang="en"/>
              <a:t>existing</a:t>
            </a:r>
            <a:r>
              <a:rPr lang="en"/>
              <a:t> EV load profile data?</a:t>
            </a:r>
            <a:endParaRPr/>
          </a:p>
          <a:p>
            <a:pPr indent="-342900" lvl="0" marL="457200" rtl="0" algn="l">
              <a:spcBef>
                <a:spcPts val="0"/>
              </a:spcBef>
              <a:spcAft>
                <a:spcPts val="0"/>
              </a:spcAft>
              <a:buSzPts val="1800"/>
              <a:buChar char="●"/>
            </a:pPr>
            <a:r>
              <a:rPr lang="en"/>
              <a:t>Expand the simulation to output more realistic profiles</a:t>
            </a:r>
            <a:endParaRPr/>
          </a:p>
          <a:p>
            <a:pPr indent="-342900" lvl="0" marL="457200" rtl="0" algn="l">
              <a:spcBef>
                <a:spcPts val="0"/>
              </a:spcBef>
              <a:spcAft>
                <a:spcPts val="0"/>
              </a:spcAft>
              <a:buSzPts val="1800"/>
              <a:buChar char="●"/>
            </a:pPr>
            <a:r>
              <a:rPr lang="en"/>
              <a:t>Explore options for how to efficiently expand the simulation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7 </a:t>
            </a:r>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 Work</a:t>
            </a:r>
            <a:endParaRPr/>
          </a:p>
        </p:txBody>
      </p:sp>
      <p:sp>
        <p:nvSpPr>
          <p:cNvPr id="175" name="Google Shape;175;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Explored documentation using google collab</a:t>
            </a:r>
            <a:endParaRPr/>
          </a:p>
          <a:p>
            <a:pPr indent="-342900" lvl="0" marL="457200" rtl="0" algn="l">
              <a:spcBef>
                <a:spcPts val="1200"/>
              </a:spcBef>
              <a:spcAft>
                <a:spcPts val="0"/>
              </a:spcAft>
              <a:buSzPts val="1800"/>
              <a:buChar char="●"/>
            </a:pPr>
            <a:r>
              <a:rPr lang="en"/>
              <a:t>Started with plotting</a:t>
            </a:r>
            <a:endParaRPr/>
          </a:p>
          <a:p>
            <a:pPr indent="-317500" lvl="1" marL="914400" rtl="0" algn="l">
              <a:spcBef>
                <a:spcPts val="0"/>
              </a:spcBef>
              <a:spcAft>
                <a:spcPts val="0"/>
              </a:spcAft>
              <a:buSzPts val="1400"/>
              <a:buChar char="○"/>
            </a:pPr>
            <a:r>
              <a:rPr lang="en"/>
              <a:t>Was able to see the correct code and see what various outputs can be used</a:t>
            </a:r>
            <a:endParaRPr/>
          </a:p>
          <a:p>
            <a:pPr indent="-317500" lvl="1" marL="914400" rtl="0" algn="l">
              <a:spcBef>
                <a:spcPts val="0"/>
              </a:spcBef>
              <a:spcAft>
                <a:spcPts val="0"/>
              </a:spcAft>
              <a:buSzPts val="1400"/>
              <a:buChar char="○"/>
            </a:pPr>
            <a:r>
              <a:rPr lang="en"/>
              <a:t>Documentation for matplot lib for adjustments in plots </a:t>
            </a:r>
            <a:r>
              <a:rPr lang="en" u="sng">
                <a:solidFill>
                  <a:schemeClr val="hlink"/>
                </a:solidFill>
                <a:hlinkClick r:id="rId3"/>
              </a:rPr>
              <a:t>https://matplotlib.org/ipympl/</a:t>
            </a:r>
            <a:endParaRPr/>
          </a:p>
          <a:p>
            <a:pPr indent="-317500" lvl="1" marL="914400" rtl="0" algn="l">
              <a:spcBef>
                <a:spcPts val="0"/>
              </a:spcBef>
              <a:spcAft>
                <a:spcPts val="0"/>
              </a:spcAft>
              <a:buSzPts val="1400"/>
              <a:buChar char="○"/>
            </a:pPr>
            <a:r>
              <a:rPr lang="en"/>
              <a:t>Still confused on how to get santa fe model plots to show</a:t>
            </a:r>
            <a:endParaRPr/>
          </a:p>
          <a:p>
            <a:pPr indent="-317500" lvl="2" marL="1371600" rtl="0" algn="l">
              <a:spcBef>
                <a:spcPts val="0"/>
              </a:spcBef>
              <a:spcAft>
                <a:spcPts val="0"/>
              </a:spcAft>
              <a:buSzPts val="1400"/>
              <a:buChar char="■"/>
            </a:pPr>
            <a:r>
              <a:rPr lang="en"/>
              <a:t>Has been fixed</a:t>
            </a:r>
            <a:endParaRPr/>
          </a:p>
        </p:txBody>
      </p:sp>
      <p:pic>
        <p:nvPicPr>
          <p:cNvPr id="176" name="Google Shape;176;p32"/>
          <p:cNvPicPr preferRelativeResize="0"/>
          <p:nvPr/>
        </p:nvPicPr>
        <p:blipFill>
          <a:blip r:embed="rId4">
            <a:alphaModFix/>
          </a:blip>
          <a:stretch>
            <a:fillRect/>
          </a:stretch>
        </p:blipFill>
        <p:spPr>
          <a:xfrm>
            <a:off x="841587" y="3030074"/>
            <a:ext cx="7460825" cy="1781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Work</a:t>
            </a:r>
            <a:endParaRPr/>
          </a:p>
        </p:txBody>
      </p:sp>
      <p:sp>
        <p:nvSpPr>
          <p:cNvPr id="182" name="Google Shape;182;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Read about </a:t>
            </a:r>
            <a:r>
              <a:rPr lang="en"/>
              <a:t>multiple</a:t>
            </a:r>
            <a:r>
              <a:rPr lang="en"/>
              <a:t> plotting functions that would be good to send to the frontend as a result</a:t>
            </a:r>
            <a:endParaRPr/>
          </a:p>
          <a:p>
            <a:pPr indent="-317500" lvl="1" marL="914400" rtl="0" algn="l">
              <a:spcBef>
                <a:spcPts val="0"/>
              </a:spcBef>
              <a:spcAft>
                <a:spcPts val="0"/>
              </a:spcAft>
              <a:buSzPts val="1400"/>
              <a:buChar char="○"/>
            </a:pPr>
            <a:r>
              <a:rPr lang="en"/>
              <a:t>Transformers</a:t>
            </a:r>
            <a:r>
              <a:rPr lang="en"/>
              <a:t> on a plot</a:t>
            </a:r>
            <a:endParaRPr/>
          </a:p>
          <a:p>
            <a:pPr indent="-317500" lvl="2" marL="1371600" rtl="0" algn="l">
              <a:spcBef>
                <a:spcPts val="0"/>
              </a:spcBef>
              <a:spcAft>
                <a:spcPts val="0"/>
              </a:spcAft>
              <a:buSzPts val="1400"/>
              <a:buChar char="■"/>
            </a:pPr>
            <a:r>
              <a:rPr lang="en"/>
              <a:t>Will be helpful in finding changes in voltages throughout santa fe model</a:t>
            </a:r>
            <a:endParaRPr/>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83" name="Google Shape;183;p33"/>
          <p:cNvPicPr preferRelativeResize="0"/>
          <p:nvPr/>
        </p:nvPicPr>
        <p:blipFill>
          <a:blip r:embed="rId3">
            <a:alphaModFix/>
          </a:blip>
          <a:stretch>
            <a:fillRect/>
          </a:stretch>
        </p:blipFill>
        <p:spPr>
          <a:xfrm>
            <a:off x="3216488" y="1792450"/>
            <a:ext cx="2078227" cy="269825"/>
          </a:xfrm>
          <a:prstGeom prst="rect">
            <a:avLst/>
          </a:prstGeom>
          <a:noFill/>
          <a:ln>
            <a:noFill/>
          </a:ln>
        </p:spPr>
      </p:pic>
      <p:pic>
        <p:nvPicPr>
          <p:cNvPr id="184" name="Google Shape;184;p33"/>
          <p:cNvPicPr preferRelativeResize="0"/>
          <p:nvPr/>
        </p:nvPicPr>
        <p:blipFill>
          <a:blip r:embed="rId4">
            <a:alphaModFix/>
          </a:blip>
          <a:stretch>
            <a:fillRect/>
          </a:stretch>
        </p:blipFill>
        <p:spPr>
          <a:xfrm>
            <a:off x="2785188" y="2508398"/>
            <a:ext cx="2940850" cy="2020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 Work</a:t>
            </a:r>
            <a:endParaRPr/>
          </a:p>
        </p:txBody>
      </p:sp>
      <p:sp>
        <p:nvSpPr>
          <p:cNvPr id="190" name="Google Shape;190;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17500" lvl="1" marL="914400" rtl="0" algn="l">
              <a:spcBef>
                <a:spcPts val="0"/>
              </a:spcBef>
              <a:spcAft>
                <a:spcPts val="0"/>
              </a:spcAft>
              <a:buSzPts val="1400"/>
              <a:buChar char="○"/>
            </a:pPr>
            <a:r>
              <a:rPr lang="en"/>
              <a:t>Various ways to plot Circuits losses</a:t>
            </a:r>
            <a:endParaRPr/>
          </a:p>
          <a:p>
            <a:pPr indent="-317500" lvl="2" marL="1371600" rtl="0" algn="l">
              <a:spcBef>
                <a:spcPts val="0"/>
              </a:spcBef>
              <a:spcAft>
                <a:spcPts val="0"/>
              </a:spcAft>
              <a:buSzPts val="1400"/>
              <a:buChar char="■"/>
            </a:pPr>
            <a:r>
              <a:rPr lang="en"/>
              <a:t>Will be crucial in showing affects attacks have on the complete circuit</a:t>
            </a:r>
            <a:endParaRPr/>
          </a:p>
          <a:p>
            <a:pPr indent="-317500" lvl="2" marL="1371600" rtl="0" algn="l">
              <a:spcBef>
                <a:spcPts val="0"/>
              </a:spcBef>
              <a:spcAft>
                <a:spcPts val="0"/>
              </a:spcAft>
              <a:buSzPts val="1400"/>
              <a:buChar char="■"/>
            </a:pPr>
            <a:r>
              <a:rPr lang="en"/>
              <a:t>Will be sent to frontend</a:t>
            </a:r>
            <a:endParaRPr/>
          </a:p>
        </p:txBody>
      </p:sp>
      <p:pic>
        <p:nvPicPr>
          <p:cNvPr id="191" name="Google Shape;191;p34"/>
          <p:cNvPicPr preferRelativeResize="0"/>
          <p:nvPr/>
        </p:nvPicPr>
        <p:blipFill rotWithShape="1">
          <a:blip r:embed="rId3">
            <a:alphaModFix/>
          </a:blip>
          <a:srcRect b="83978" l="0" r="1176" t="0"/>
          <a:stretch/>
        </p:blipFill>
        <p:spPr>
          <a:xfrm>
            <a:off x="4648125" y="1152470"/>
            <a:ext cx="3218075" cy="344025"/>
          </a:xfrm>
          <a:prstGeom prst="rect">
            <a:avLst/>
          </a:prstGeom>
          <a:noFill/>
          <a:ln>
            <a:noFill/>
          </a:ln>
        </p:spPr>
      </p:pic>
      <p:pic>
        <p:nvPicPr>
          <p:cNvPr id="192" name="Google Shape;192;p34"/>
          <p:cNvPicPr preferRelativeResize="0"/>
          <p:nvPr/>
        </p:nvPicPr>
        <p:blipFill>
          <a:blip r:embed="rId4">
            <a:alphaModFix/>
          </a:blip>
          <a:stretch>
            <a:fillRect/>
          </a:stretch>
        </p:blipFill>
        <p:spPr>
          <a:xfrm>
            <a:off x="88350" y="2215987"/>
            <a:ext cx="3032099" cy="2126450"/>
          </a:xfrm>
          <a:prstGeom prst="rect">
            <a:avLst/>
          </a:prstGeom>
          <a:noFill/>
          <a:ln>
            <a:noFill/>
          </a:ln>
        </p:spPr>
      </p:pic>
      <p:pic>
        <p:nvPicPr>
          <p:cNvPr id="193" name="Google Shape;193;p34"/>
          <p:cNvPicPr preferRelativeResize="0"/>
          <p:nvPr/>
        </p:nvPicPr>
        <p:blipFill>
          <a:blip r:embed="rId5">
            <a:alphaModFix/>
          </a:blip>
          <a:stretch>
            <a:fillRect/>
          </a:stretch>
        </p:blipFill>
        <p:spPr>
          <a:xfrm>
            <a:off x="3156619" y="2130325"/>
            <a:ext cx="3302824" cy="2297775"/>
          </a:xfrm>
          <a:prstGeom prst="rect">
            <a:avLst/>
          </a:prstGeom>
          <a:noFill/>
          <a:ln>
            <a:noFill/>
          </a:ln>
        </p:spPr>
      </p:pic>
      <p:pic>
        <p:nvPicPr>
          <p:cNvPr id="194" name="Google Shape;194;p34"/>
          <p:cNvPicPr preferRelativeResize="0"/>
          <p:nvPr/>
        </p:nvPicPr>
        <p:blipFill>
          <a:blip r:embed="rId6">
            <a:alphaModFix/>
          </a:blip>
          <a:stretch>
            <a:fillRect/>
          </a:stretch>
        </p:blipFill>
        <p:spPr>
          <a:xfrm>
            <a:off x="6235050" y="2321618"/>
            <a:ext cx="2908949" cy="21064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 Work</a:t>
            </a:r>
            <a:endParaRPr/>
          </a:p>
        </p:txBody>
      </p:sp>
      <p:sp>
        <p:nvSpPr>
          <p:cNvPr id="200" name="Google Shape;200;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Explored an example where they set up </a:t>
            </a:r>
            <a:r>
              <a:rPr lang="en"/>
              <a:t>conditions</a:t>
            </a:r>
            <a:r>
              <a:rPr lang="en"/>
              <a:t> to make it a case</a:t>
            </a:r>
            <a:endParaRPr/>
          </a:p>
          <a:p>
            <a:pPr indent="-317500" lvl="1" marL="914400" rtl="0" algn="l">
              <a:spcBef>
                <a:spcPts val="0"/>
              </a:spcBef>
              <a:spcAft>
                <a:spcPts val="0"/>
              </a:spcAft>
              <a:buSzPts val="1400"/>
              <a:buChar char="○"/>
            </a:pPr>
            <a:r>
              <a:rPr lang="en"/>
              <a:t>In this scenario they bring set up the original script and then create a </a:t>
            </a:r>
            <a:r>
              <a:rPr lang="en"/>
              <a:t>separate</a:t>
            </a:r>
            <a:r>
              <a:rPr lang="en"/>
              <a:t> case with different conditions</a:t>
            </a:r>
            <a:endParaRPr/>
          </a:p>
          <a:p>
            <a:pPr indent="-317500" lvl="1" marL="914400" rtl="0" algn="l">
              <a:spcBef>
                <a:spcPts val="0"/>
              </a:spcBef>
              <a:spcAft>
                <a:spcPts val="0"/>
              </a:spcAft>
              <a:buSzPts val="1400"/>
              <a:buChar char="○"/>
            </a:pPr>
            <a:r>
              <a:rPr lang="en"/>
              <a:t>Could be used to compare plots of various attacks on top of one another</a:t>
            </a:r>
            <a:endParaRPr/>
          </a:p>
          <a:p>
            <a:pPr indent="0" lvl="0" marL="0" rtl="0" algn="l">
              <a:spcBef>
                <a:spcPts val="1200"/>
              </a:spcBef>
              <a:spcAft>
                <a:spcPts val="1200"/>
              </a:spcAft>
              <a:buNone/>
            </a:pPr>
            <a:r>
              <a:t/>
            </a:r>
            <a:endParaRPr/>
          </a:p>
        </p:txBody>
      </p:sp>
      <p:pic>
        <p:nvPicPr>
          <p:cNvPr id="201" name="Google Shape;201;p35"/>
          <p:cNvPicPr preferRelativeResize="0"/>
          <p:nvPr/>
        </p:nvPicPr>
        <p:blipFill>
          <a:blip r:embed="rId3">
            <a:alphaModFix/>
          </a:blip>
          <a:stretch>
            <a:fillRect/>
          </a:stretch>
        </p:blipFill>
        <p:spPr>
          <a:xfrm>
            <a:off x="2642627" y="2475600"/>
            <a:ext cx="3858750" cy="2667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Tommy - Work</a:t>
            </a:r>
            <a:endParaRPr/>
          </a:p>
        </p:txBody>
      </p:sp>
      <p:sp>
        <p:nvSpPr>
          <p:cNvPr id="207" name="Google Shape;207;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From the output section of the Google Collab I found:</a:t>
            </a:r>
            <a:endParaRPr/>
          </a:p>
          <a:p>
            <a:pPr indent="0" lvl="0" marL="457200" rtl="0" algn="l">
              <a:spcBef>
                <a:spcPts val="1200"/>
              </a:spcBef>
              <a:spcAft>
                <a:spcPts val="0"/>
              </a:spcAft>
              <a:buNone/>
            </a:pPr>
            <a:r>
              <a:t/>
            </a:r>
            <a:endParaRPr/>
          </a:p>
          <a:p>
            <a:pPr indent="0" lvl="0" marL="457200" rtl="0" algn="l">
              <a:spcBef>
                <a:spcPts val="1200"/>
              </a:spcBef>
              <a:spcAft>
                <a:spcPts val="0"/>
              </a:spcAft>
              <a:buNone/>
            </a:pPr>
            <a:r>
              <a:t/>
            </a:r>
            <a:endParaRPr/>
          </a:p>
          <a:p>
            <a:pPr indent="-334327" lvl="0" marL="457200" rtl="0" algn="l">
              <a:spcBef>
                <a:spcPts val="1200"/>
              </a:spcBef>
              <a:spcAft>
                <a:spcPts val="0"/>
              </a:spcAft>
              <a:buSzPct val="100000"/>
              <a:buChar char="●"/>
            </a:pPr>
            <a:r>
              <a:rPr lang="en"/>
              <a:t>Was having errors </a:t>
            </a:r>
            <a:r>
              <a:rPr lang="en"/>
              <a:t>showing</a:t>
            </a:r>
            <a:r>
              <a:rPr lang="en"/>
              <a:t> the plots for the Santa Fe model within VSS code so I set the show variable to false and exported it as circuit.svg</a:t>
            </a:r>
            <a:endParaRPr/>
          </a:p>
          <a:p>
            <a:pPr indent="-310832" lvl="1" marL="914400" rtl="0" algn="l">
              <a:spcBef>
                <a:spcPts val="0"/>
              </a:spcBef>
              <a:spcAft>
                <a:spcPts val="0"/>
              </a:spcAft>
              <a:buSzPct val="100000"/>
              <a:buChar char="○"/>
            </a:pPr>
            <a:r>
              <a:rPr lang="en"/>
              <a:t>And it created!</a:t>
            </a:r>
            <a:endParaRPr/>
          </a:p>
          <a:p>
            <a:pPr indent="-310832" lvl="1" marL="914400" rtl="0" algn="l">
              <a:spcBef>
                <a:spcPts val="0"/>
              </a:spcBef>
              <a:spcAft>
                <a:spcPts val="0"/>
              </a:spcAft>
              <a:buSzPct val="100000"/>
              <a:buChar char="○"/>
            </a:pPr>
            <a:r>
              <a:rPr lang="en"/>
              <a:t>How do I now view this?</a:t>
            </a:r>
            <a:endParaRPr/>
          </a:p>
          <a:p>
            <a:pPr indent="-310832" lvl="2" marL="1371600" rtl="0" algn="l">
              <a:spcBef>
                <a:spcPts val="0"/>
              </a:spcBef>
              <a:spcAft>
                <a:spcPts val="0"/>
              </a:spcAft>
              <a:buSzPct val="100000"/>
              <a:buChar char="■"/>
            </a:pPr>
            <a:r>
              <a:rPr lang="en"/>
              <a:t>Documentation recommended </a:t>
            </a:r>
            <a:r>
              <a:rPr lang="en"/>
              <a:t>Exporting to third-party software (e.g. use Inkscape to complement SVG files) to edit it</a:t>
            </a:r>
            <a:endParaRPr/>
          </a:p>
          <a:p>
            <a:pPr indent="0" lvl="0" marL="137160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208" name="Google Shape;208;p36"/>
          <p:cNvPicPr preferRelativeResize="0"/>
          <p:nvPr/>
        </p:nvPicPr>
        <p:blipFill>
          <a:blip r:embed="rId3">
            <a:alphaModFix/>
          </a:blip>
          <a:stretch>
            <a:fillRect/>
          </a:stretch>
        </p:blipFill>
        <p:spPr>
          <a:xfrm>
            <a:off x="1800675" y="1520850"/>
            <a:ext cx="2235975" cy="919300"/>
          </a:xfrm>
          <a:prstGeom prst="rect">
            <a:avLst/>
          </a:prstGeom>
          <a:noFill/>
          <a:ln>
            <a:noFill/>
          </a:ln>
        </p:spPr>
      </p:pic>
      <p:pic>
        <p:nvPicPr>
          <p:cNvPr id="209" name="Google Shape;209;p36"/>
          <p:cNvPicPr preferRelativeResize="0"/>
          <p:nvPr/>
        </p:nvPicPr>
        <p:blipFill>
          <a:blip r:embed="rId4">
            <a:alphaModFix/>
          </a:blip>
          <a:stretch>
            <a:fillRect/>
          </a:stretch>
        </p:blipFill>
        <p:spPr>
          <a:xfrm>
            <a:off x="2722700" y="2865100"/>
            <a:ext cx="2235975" cy="2536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Tommy - Next Week</a:t>
            </a:r>
            <a:endParaRPr/>
          </a:p>
          <a:p>
            <a:pPr indent="0" lvl="0" marL="0" rtl="0" algn="l">
              <a:spcBef>
                <a:spcPts val="0"/>
              </a:spcBef>
              <a:spcAft>
                <a:spcPts val="0"/>
              </a:spcAft>
              <a:buNone/>
            </a:pPr>
            <a:r>
              <a:t/>
            </a:r>
            <a:endParaRPr/>
          </a:p>
        </p:txBody>
      </p:sp>
      <p:sp>
        <p:nvSpPr>
          <p:cNvPr id="215" name="Google Shape;215;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Figure out how to </a:t>
            </a:r>
            <a:r>
              <a:rPr lang="en"/>
              <a:t>download</a:t>
            </a:r>
            <a:r>
              <a:rPr lang="en"/>
              <a:t> the figures in a certain area and view them</a:t>
            </a:r>
            <a:endParaRPr/>
          </a:p>
          <a:p>
            <a:pPr indent="-342900" lvl="0" marL="457200" rtl="0" algn="l">
              <a:spcBef>
                <a:spcPts val="0"/>
              </a:spcBef>
              <a:spcAft>
                <a:spcPts val="0"/>
              </a:spcAft>
              <a:buSzPts val="1800"/>
              <a:buChar char="●"/>
            </a:pPr>
            <a:r>
              <a:rPr lang="en"/>
              <a:t>On Wednesday’s team meeting determine what plots are the most important and should be on the frontend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Meeting Minutes</a:t>
            </a:r>
            <a:endParaRPr/>
          </a:p>
        </p:txBody>
      </p:sp>
      <p:sp>
        <p:nvSpPr>
          <p:cNvPr id="221" name="Google Shape;221;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Who are Present Today</a:t>
            </a:r>
            <a:endParaRPr/>
          </a:p>
        </p:txBody>
      </p:sp>
      <p:sp>
        <p:nvSpPr>
          <p:cNvPr id="67" name="Google Shape;67;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Tyler, Zach, Justin, Matt, Kaya, Tommy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No matter how I configured the types, it didn’t help. The -9999 issue is not a type mismatch.</a:t>
            </a:r>
            <a:endParaRPr/>
          </a:p>
          <a:p>
            <a:pPr indent="-342900" lvl="0" marL="457200" rtl="0" algn="l">
              <a:spcBef>
                <a:spcPts val="0"/>
              </a:spcBef>
              <a:spcAft>
                <a:spcPts val="0"/>
              </a:spcAft>
              <a:buSzPts val="1800"/>
              <a:buChar char="●"/>
            </a:pPr>
            <a:r>
              <a:rPr lang="en"/>
              <a:t>Realized battery/charger uses time intervals, instead of sending values at one specific time. Added that.</a:t>
            </a:r>
            <a:endParaRPr/>
          </a:p>
          <a:p>
            <a:pPr indent="-342900" lvl="0" marL="457200" rtl="0" algn="l">
              <a:spcBef>
                <a:spcPts val="0"/>
              </a:spcBef>
              <a:spcAft>
                <a:spcPts val="0"/>
              </a:spcAft>
              <a:buSzPts val="1800"/>
              <a:buChar char="●"/>
            </a:pPr>
            <a:r>
              <a:rPr lang="en"/>
              <a:t>Realized sender isn’t actually requesting time, so added that.</a:t>
            </a:r>
            <a:endParaRPr/>
          </a:p>
          <a:p>
            <a:pPr indent="-342900" lvl="0" marL="457200" rtl="0" algn="l">
              <a:spcBef>
                <a:spcPts val="0"/>
              </a:spcBef>
              <a:spcAft>
                <a:spcPts val="0"/>
              </a:spcAft>
              <a:buSzPts val="1800"/>
              <a:buChar char="●"/>
            </a:pPr>
            <a:r>
              <a:rPr lang="en"/>
              <a:t>Looked around more to spot timing conflicts, but -9999 issue is still pervasive.</a:t>
            </a:r>
            <a:endParaRPr/>
          </a:p>
          <a:p>
            <a:pPr indent="-342900" lvl="0" marL="457200" rtl="0" algn="l">
              <a:spcBef>
                <a:spcPts val="0"/>
              </a:spcBef>
              <a:spcAft>
                <a:spcPts val="0"/>
              </a:spcAft>
              <a:buSzPts val="1800"/>
              <a:buChar char="●"/>
            </a:pPr>
            <a:r>
              <a:rPr lang="en"/>
              <a:t>Reverted back to original sender/receiver to slowly add things again, maybe I missed something.</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Realized there was a warning in the logs I missed, sender’s publication was not being initialized.</a:t>
            </a:r>
            <a:endParaRPr/>
          </a:p>
          <a:p>
            <a:pPr indent="-317500" lvl="1" marL="914400" rtl="0" algn="l">
              <a:spcBef>
                <a:spcPts val="0"/>
              </a:spcBef>
              <a:spcAft>
                <a:spcPts val="0"/>
              </a:spcAft>
              <a:buSzPts val="1400"/>
              <a:buChar char="○"/>
            </a:pPr>
            <a:r>
              <a:rPr lang="en"/>
              <a:t>Very confused why sender/receiver were actually working if the pubs and subs weren’t initialized properly. Currently think that I’ve been both initializing pubs/subs using the old helics methodology (what the pi example originally utilized), as well as implementing them from the json config. May explain why it was working, and why properly implementing the config created a duplicate federate error.</a:t>
            </a:r>
            <a:endParaRPr/>
          </a:p>
          <a:p>
            <a:pPr indent="-342900" lvl="0" marL="457200" rtl="0" algn="l">
              <a:spcBef>
                <a:spcPts val="0"/>
              </a:spcBef>
              <a:spcAft>
                <a:spcPts val="0"/>
              </a:spcAft>
              <a:buSzPts val="1800"/>
              <a:buChar char="●"/>
            </a:pPr>
            <a:r>
              <a:rPr lang="en"/>
              <a:t>Sender/receiver has been patchwork/frankenstein code from the beginning, taken from an old example and modified. This has resulted in bad names, confusing variables etc.</a:t>
            </a:r>
            <a:endParaRPr/>
          </a:p>
          <a:p>
            <a:pPr indent="-342900" lvl="0" marL="457200" rtl="0" algn="l">
              <a:spcBef>
                <a:spcPts val="0"/>
              </a:spcBef>
              <a:spcAft>
                <a:spcPts val="0"/>
              </a:spcAft>
              <a:buSzPts val="1800"/>
              <a:buChar char="●"/>
            </a:pPr>
            <a:r>
              <a:rPr lang="en"/>
              <a:t>Both the federate and the pubs/subs are called very similar things. Federate was called “TestA” and the sub was also called “testA”.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85" name="Google Shape;85;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Tried to make pi example as close to the charger/battery example as possible. </a:t>
            </a:r>
            <a:endParaRPr/>
          </a:p>
          <a:p>
            <a:pPr indent="-342900" lvl="0" marL="457200" rtl="0" algn="l">
              <a:spcBef>
                <a:spcPts val="0"/>
              </a:spcBef>
              <a:spcAft>
                <a:spcPts val="0"/>
              </a:spcAft>
              <a:buSzPts val="1800"/>
              <a:buChar char="●"/>
            </a:pPr>
            <a:r>
              <a:rPr lang="en"/>
              <a:t>Duplicate pub/sub issue was due to a misunderstanding. Both federates cannot publish to the same pub I don’t think? </a:t>
            </a:r>
            <a:endParaRPr/>
          </a:p>
          <a:p>
            <a:pPr indent="-342900" lvl="0" marL="457200" rtl="0" algn="l">
              <a:spcBef>
                <a:spcPts val="0"/>
              </a:spcBef>
              <a:spcAft>
                <a:spcPts val="0"/>
              </a:spcAft>
              <a:buSzPts val="1800"/>
              <a:buChar char="●"/>
            </a:pPr>
            <a:r>
              <a:rPr lang="en"/>
              <a:t>First value is the -99999, but I think that’s a timing mismatch issue. Other values get sent across correctly now.</a:t>
            </a:r>
            <a:endParaRPr/>
          </a:p>
          <a:p>
            <a:pPr indent="-342900" lvl="0" marL="457200" rtl="0" algn="l">
              <a:spcBef>
                <a:spcPts val="0"/>
              </a:spcBef>
              <a:spcAft>
                <a:spcPts val="0"/>
              </a:spcAft>
              <a:buSzPts val="1800"/>
              <a:buChar char="●"/>
            </a:pPr>
            <a:r>
              <a:rPr lang="en"/>
              <a:t>Not entirely sure how to do 1 pub/sub, so I implemented multiple like in the Helics charger example.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Work</a:t>
            </a:r>
            <a:endParaRPr/>
          </a:p>
        </p:txBody>
      </p:sp>
      <p:sp>
        <p:nvSpPr>
          <p:cNvPr id="91" name="Google Shape;91;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Got bidirectionality to work</a:t>
            </a:r>
            <a:endParaRPr/>
          </a:p>
          <a:p>
            <a:pPr indent="-342900" lvl="0" marL="457200" rtl="0" algn="l">
              <a:spcBef>
                <a:spcPts val="0"/>
              </a:spcBef>
              <a:spcAft>
                <a:spcPts val="0"/>
              </a:spcAft>
              <a:buSzPts val="1800"/>
              <a:buChar char="●"/>
            </a:pPr>
            <a:r>
              <a:rPr lang="en"/>
              <a:t>Some kinks:</a:t>
            </a:r>
            <a:endParaRPr/>
          </a:p>
          <a:p>
            <a:pPr indent="-317500" lvl="1" marL="914400" rtl="0" algn="l">
              <a:spcBef>
                <a:spcPts val="0"/>
              </a:spcBef>
              <a:spcAft>
                <a:spcPts val="0"/>
              </a:spcAft>
              <a:buSzPts val="1400"/>
              <a:buChar char="○"/>
            </a:pPr>
            <a:r>
              <a:rPr lang="en"/>
              <a:t>Sender sending the entire list of values each time, </a:t>
            </a:r>
            <a:r>
              <a:rPr lang="en"/>
              <a:t>receiver</a:t>
            </a:r>
            <a:r>
              <a:rPr lang="en"/>
              <a:t> only gets 1 at a time like intentioned, but still weird behavior.</a:t>
            </a:r>
            <a:endParaRPr/>
          </a:p>
          <a:p>
            <a:pPr indent="-317500" lvl="1" marL="914400" rtl="0" algn="l">
              <a:spcBef>
                <a:spcPts val="0"/>
              </a:spcBef>
              <a:spcAft>
                <a:spcPts val="0"/>
              </a:spcAft>
              <a:buSzPts val="1400"/>
              <a:buChar char="○"/>
            </a:pPr>
            <a:r>
              <a:rPr lang="en"/>
              <a:t>May need to refactor code to allow both federates to send lists of code, but unsure.</a:t>
            </a:r>
            <a:endParaRPr/>
          </a:p>
        </p:txBody>
      </p:sp>
      <p:pic>
        <p:nvPicPr>
          <p:cNvPr id="92" name="Google Shape;92;p19"/>
          <p:cNvPicPr preferRelativeResize="0"/>
          <p:nvPr/>
        </p:nvPicPr>
        <p:blipFill>
          <a:blip r:embed="rId3">
            <a:alphaModFix/>
          </a:blip>
          <a:stretch>
            <a:fillRect/>
          </a:stretch>
        </p:blipFill>
        <p:spPr>
          <a:xfrm>
            <a:off x="4561399" y="2571749"/>
            <a:ext cx="4582601" cy="1997125"/>
          </a:xfrm>
          <a:prstGeom prst="rect">
            <a:avLst/>
          </a:prstGeom>
          <a:noFill/>
          <a:ln>
            <a:noFill/>
          </a:ln>
        </p:spPr>
      </p:pic>
      <p:pic>
        <p:nvPicPr>
          <p:cNvPr id="93" name="Google Shape;93;p19"/>
          <p:cNvPicPr preferRelativeResize="0"/>
          <p:nvPr/>
        </p:nvPicPr>
        <p:blipFill rotWithShape="1">
          <a:blip r:embed="rId4">
            <a:alphaModFix/>
          </a:blip>
          <a:srcRect b="0" l="0" r="3993" t="0"/>
          <a:stretch/>
        </p:blipFill>
        <p:spPr>
          <a:xfrm>
            <a:off x="0" y="2958225"/>
            <a:ext cx="4940350" cy="165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Kaya - Next Steps</a:t>
            </a:r>
            <a:endParaRPr/>
          </a:p>
        </p:txBody>
      </p:sp>
      <p:sp>
        <p:nvSpPr>
          <p:cNvPr id="99" name="Google Shape;99;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Current state should be ready for adding pandapower and dss-python</a:t>
            </a:r>
            <a:endParaRPr/>
          </a:p>
          <a:p>
            <a:pPr indent="-342900" lvl="0" marL="457200" rtl="0" algn="l">
              <a:spcBef>
                <a:spcPts val="0"/>
              </a:spcBef>
              <a:spcAft>
                <a:spcPts val="0"/>
              </a:spcAft>
              <a:buSzPts val="1800"/>
              <a:buChar char="●"/>
            </a:pPr>
            <a:r>
              <a:rPr lang="en"/>
              <a:t>Get both sides transmitting lists of values</a:t>
            </a:r>
            <a:endParaRPr/>
          </a:p>
          <a:p>
            <a:pPr indent="-342900" lvl="0" marL="457200" rtl="0" algn="l">
              <a:spcBef>
                <a:spcPts val="0"/>
              </a:spcBef>
              <a:spcAft>
                <a:spcPts val="0"/>
              </a:spcAft>
              <a:buSzPts val="1800"/>
              <a:buChar char="●"/>
            </a:pPr>
            <a:r>
              <a:rPr lang="en"/>
              <a:t>Add more pubs/subs</a:t>
            </a:r>
            <a:endParaRPr/>
          </a:p>
          <a:p>
            <a:pPr indent="-342900" lvl="0" marL="457200" rtl="0" algn="l">
              <a:spcBef>
                <a:spcPts val="0"/>
              </a:spcBef>
              <a:spcAft>
                <a:spcPts val="0"/>
              </a:spcAft>
              <a:buSzPts val="1800"/>
              <a:buChar char="●"/>
            </a:pPr>
            <a:r>
              <a:rPr lang="en"/>
              <a:t>Add controller federate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Tyler - Work</a:t>
            </a:r>
            <a:endParaRPr/>
          </a:p>
        </p:txBody>
      </p:sp>
      <p:sp>
        <p:nvSpPr>
          <p:cNvPr id="105" name="Google Shape;105;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More research into attacks and how to do them. Looked into various IEEE papers that used various different methodologies, however, all of the ones I looked at just explained methodology and </a:t>
            </a:r>
            <a:r>
              <a:rPr lang="en"/>
              <a:t>framework</a:t>
            </a:r>
            <a:r>
              <a:rPr lang="en"/>
              <a:t> and not really the attack portion (see next slide for IEEE paper links).</a:t>
            </a:r>
            <a:endParaRPr/>
          </a:p>
          <a:p>
            <a:pPr indent="-334327" lvl="0" marL="457200" rtl="0" algn="l">
              <a:spcBef>
                <a:spcPts val="0"/>
              </a:spcBef>
              <a:spcAft>
                <a:spcPts val="0"/>
              </a:spcAft>
              <a:buSzPct val="100000"/>
              <a:buChar char="●"/>
            </a:pPr>
            <a:r>
              <a:rPr lang="en"/>
              <a:t>So far, this is the list of attacks that I believe we can manage with our simulation: Load shedding through tripping breakers, causing an overload on distribution lines through putting more load than the lines can handle, causing one of the generators to “short circuit”, and causing cascading failures (not quite sure how we can do this one yet, still looking at the last paper on the next slide).</a:t>
            </a:r>
            <a:endParaRPr/>
          </a:p>
          <a:p>
            <a:pPr indent="-334327" lvl="0" marL="457200" rtl="0" algn="l">
              <a:spcBef>
                <a:spcPts val="0"/>
              </a:spcBef>
              <a:spcAft>
                <a:spcPts val="0"/>
              </a:spcAft>
              <a:buSzPct val="100000"/>
              <a:buChar char="●"/>
            </a:pPr>
            <a:r>
              <a:rPr lang="en"/>
              <a:t>Was going to try to get one of the HELICS samples set up but I did not have time due to taking part in the NCDC this weekend. Upon talking more with Kaya, this will also be more trouble and time consuming than it is worth since it does not use Pandapower or DSSPython.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